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8" r:id="rId2"/>
    <p:sldMasterId id="2147483843" r:id="rId3"/>
  </p:sldMasterIdLst>
  <p:sldIdLst>
    <p:sldId id="256" r:id="rId4"/>
    <p:sldId id="282" r:id="rId5"/>
    <p:sldId id="281" r:id="rId6"/>
    <p:sldId id="259" r:id="rId7"/>
    <p:sldId id="258" r:id="rId8"/>
    <p:sldId id="280" r:id="rId9"/>
    <p:sldId id="285" r:id="rId10"/>
    <p:sldId id="283" r:id="rId11"/>
    <p:sldId id="286" r:id="rId12"/>
    <p:sldId id="287" r:id="rId13"/>
    <p:sldId id="284" r:id="rId14"/>
    <p:sldId id="262" r:id="rId15"/>
    <p:sldId id="288" r:id="rId16"/>
    <p:sldId id="289" r:id="rId17"/>
    <p:sldId id="267" r:id="rId18"/>
    <p:sldId id="290" r:id="rId19"/>
    <p:sldId id="273" r:id="rId20"/>
    <p:sldId id="291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301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9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3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3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4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8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0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32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88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A6DE1-5C30-4575-A1F7-41B3BCC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A20E8-B2C5-4350-AC9B-E2CBC95E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13F57-9EB2-4B24-8781-DAE7142F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8BC23-8A06-4FAF-B3FB-D484DD61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F518C-0186-45E8-93E7-6343A855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6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673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64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9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89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2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26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4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46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23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1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6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42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89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94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17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4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83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03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A6DE1-5C30-4575-A1F7-41B3BCC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A20E8-B2C5-4350-AC9B-E2CBC95E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13F57-9EB2-4B24-8781-DAE7142F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8BC23-8A06-4FAF-B3FB-D484DD61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F518C-0186-45E8-93E7-6343A855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52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7881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95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3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74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25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98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46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04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92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72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88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45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162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1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43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12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05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48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4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A6DE1-5C30-4575-A1F7-41B3BCC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A20E8-B2C5-4350-AC9B-E2CBC95E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113F57-9EB2-4B24-8781-DAE7142F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8BC23-8A06-4FAF-B3FB-D484DD61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F518C-0186-45E8-93E7-6343A855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8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5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5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7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9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8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A4E54B-F324-42C3-B9B7-B636C0FE743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B0FEE3-64F7-44FD-82FF-1180FF12F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1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83B83-6D70-4F2A-9798-5DF636FF8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171444" y="1373564"/>
            <a:ext cx="9755187" cy="318808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Конкурсный отбор инициативных проектов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“</a:t>
            </a:r>
            <a:r>
              <a:rPr lang="ru-RU" dirty="0"/>
              <a:t>Е</a:t>
            </a:r>
            <a:r>
              <a:rPr lang="en-US" dirty="0"/>
              <a:t>с</a:t>
            </a:r>
            <a:r>
              <a:rPr lang="ru-RU" dirty="0"/>
              <a:t>т</a:t>
            </a:r>
            <a:r>
              <a:rPr lang="en-US" dirty="0"/>
              <a:t>ь </a:t>
            </a:r>
            <a:r>
              <a:rPr lang="ru-RU" dirty="0"/>
              <a:t>р</a:t>
            </a:r>
            <a:r>
              <a:rPr lang="en-US" dirty="0"/>
              <a:t>е</a:t>
            </a:r>
            <a:r>
              <a:rPr lang="ru-RU" dirty="0"/>
              <a:t>ш</a:t>
            </a:r>
            <a:r>
              <a:rPr lang="en-US" dirty="0"/>
              <a:t>е</a:t>
            </a:r>
            <a:r>
              <a:rPr lang="ru-RU" dirty="0"/>
              <a:t>н</a:t>
            </a:r>
            <a:r>
              <a:rPr lang="en-US" dirty="0"/>
              <a:t>и</a:t>
            </a:r>
            <a:r>
              <a:rPr lang="ru-RU" dirty="0"/>
              <a:t>е</a:t>
            </a:r>
            <a:r>
              <a:rPr lang="en-US" dirty="0"/>
              <a:t>”</a:t>
            </a: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C2040B-957F-4CF7-81BE-F345A9AA1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218406" y="4648658"/>
            <a:ext cx="9755187" cy="55033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МО «</a:t>
            </a:r>
            <a:r>
              <a:rPr lang="ru-RU" dirty="0" err="1">
                <a:solidFill>
                  <a:schemeClr val="bg1"/>
                </a:solidFill>
              </a:rPr>
              <a:t>Нижнеилимский</a:t>
            </a:r>
            <a:r>
              <a:rPr lang="ru-RU" dirty="0">
                <a:solidFill>
                  <a:schemeClr val="bg1"/>
                </a:solidFill>
              </a:rPr>
              <a:t> район»</a:t>
            </a:r>
          </a:p>
        </p:txBody>
      </p:sp>
    </p:spTree>
    <p:extLst>
      <p:ext uri="{BB962C8B-B14F-4D97-AF65-F5344CB8AC3E}">
        <p14:creationId xmlns:p14="http://schemas.microsoft.com/office/powerpoint/2010/main" val="726487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4879"/>
            <a:ext cx="10569221" cy="115196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Ремонт сетей теплоснабжения в 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п. Речушка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2557"/>
            <a:ext cx="10396883" cy="448313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7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2 000 000 рублей</a:t>
            </a:r>
          </a:p>
          <a:p>
            <a:pPr>
              <a:lnSpc>
                <a:spcPct val="170000"/>
              </a:lnSpc>
            </a:pPr>
            <a:r>
              <a:rPr lang="ru-RU" sz="7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92 балла</a:t>
            </a: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900" dirty="0" err="1">
                <a:solidFill>
                  <a:schemeClr val="bg1"/>
                </a:solidFill>
              </a:rPr>
              <a:t>Речушинское</a:t>
            </a:r>
            <a:r>
              <a:rPr lang="ru-RU" sz="1900" dirty="0">
                <a:solidFill>
                  <a:schemeClr val="bg1"/>
                </a:solidFill>
              </a:rPr>
              <a:t> МО</a:t>
            </a:r>
          </a:p>
        </p:txBody>
      </p:sp>
    </p:spTree>
    <p:extLst>
      <p:ext uri="{BB962C8B-B14F-4D97-AF65-F5344CB8AC3E}">
        <p14:creationId xmlns:p14="http://schemas.microsoft.com/office/powerpoint/2010/main" val="363326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5410"/>
            <a:ext cx="10396882" cy="2068497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«Доброе пространство для детей и молодежи МБУ ДО "Центр творческого развития и гуманитарного образования" п. Новая Игирма </a:t>
            </a:r>
            <a:r>
              <a:rPr lang="ru-RU" sz="3600" dirty="0" err="1">
                <a:solidFill>
                  <a:srgbClr val="00B050"/>
                </a:solidFill>
              </a:rPr>
              <a:t>Нижнеилимского</a:t>
            </a:r>
            <a:r>
              <a:rPr lang="ru-RU" sz="3600" dirty="0">
                <a:solidFill>
                  <a:srgbClr val="00B050"/>
                </a:solidFill>
              </a:rPr>
              <a:t> района»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3289"/>
            <a:ext cx="10396883" cy="46785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музыкального оборудования, сценических и национальных костюмов, ростовых кукол, концертной обуви, игрового и спортивного инвентаря, спортивной формы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2 230 000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91 балл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800" dirty="0">
                <a:solidFill>
                  <a:schemeClr val="bg1"/>
                </a:solidFill>
              </a:rPr>
              <a:t>Мо «</a:t>
            </a:r>
            <a:r>
              <a:rPr lang="ru-RU" sz="3800" dirty="0" err="1">
                <a:solidFill>
                  <a:schemeClr val="bg1"/>
                </a:solidFill>
              </a:rPr>
              <a:t>нижнеилимский</a:t>
            </a:r>
            <a:r>
              <a:rPr lang="ru-RU" sz="3800" dirty="0">
                <a:solidFill>
                  <a:schemeClr val="bg1"/>
                </a:solidFill>
              </a:rPr>
              <a:t> район»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7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1728"/>
            <a:ext cx="10569221" cy="115196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«Дом, в котором живёт праздник»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528"/>
            <a:ext cx="10396883" cy="48649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ремонт коридоров, лестничных пролетов, замена дверных полотен в МУК «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гдк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прометей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>
              <a:lnSpc>
                <a:spcPct val="170000"/>
              </a:lnSpc>
            </a:pPr>
            <a:r>
              <a:rPr lang="ru-RU" sz="7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2 230 000 рублей</a:t>
            </a:r>
          </a:p>
          <a:p>
            <a:pPr>
              <a:lnSpc>
                <a:spcPct val="170000"/>
              </a:lnSpc>
            </a:pPr>
            <a:r>
              <a:rPr lang="ru-RU" sz="7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 баллов</a:t>
            </a: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900" dirty="0" err="1">
                <a:solidFill>
                  <a:schemeClr val="bg1"/>
                </a:solidFill>
              </a:rPr>
              <a:t>Новоигирминское</a:t>
            </a:r>
            <a:r>
              <a:rPr lang="ru-RU" sz="2900" dirty="0">
                <a:solidFill>
                  <a:schemeClr val="bg1"/>
                </a:solidFill>
              </a:rPr>
              <a:t> МО</a:t>
            </a:r>
          </a:p>
        </p:txBody>
      </p:sp>
    </p:spTree>
    <p:extLst>
      <p:ext uri="{BB962C8B-B14F-4D97-AF65-F5344CB8AC3E}">
        <p14:creationId xmlns:p14="http://schemas.microsoft.com/office/powerpoint/2010/main" val="4177825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70303"/>
            <a:ext cx="10569221" cy="1285131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B050"/>
                </a:solidFill>
              </a:rPr>
              <a:t>Ремонт автомобильной дороги ул. Волгоградская, </a:t>
            </a:r>
            <a:r>
              <a:rPr lang="ru-RU" sz="4800" dirty="0" err="1">
                <a:solidFill>
                  <a:srgbClr val="00B050"/>
                </a:solidFill>
              </a:rPr>
              <a:t>рп</a:t>
            </a:r>
            <a:r>
              <a:rPr lang="ru-RU" sz="4800" dirty="0">
                <a:solidFill>
                  <a:srgbClr val="00B050"/>
                </a:solidFill>
              </a:rPr>
              <a:t>. Новая Игирма, Иркутская область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528"/>
            <a:ext cx="10396883" cy="4947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>
              <a:lnSpc>
                <a:spcPct val="170000"/>
              </a:lnSpc>
            </a:pPr>
            <a:r>
              <a:rPr lang="ru-RU" sz="6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2 230 000 рублей</a:t>
            </a:r>
          </a:p>
          <a:p>
            <a:pPr>
              <a:lnSpc>
                <a:spcPct val="170000"/>
              </a:lnSpc>
            </a:pPr>
            <a:r>
              <a:rPr lang="ru-RU" sz="6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 баллов</a:t>
            </a: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900" dirty="0" err="1">
                <a:solidFill>
                  <a:schemeClr val="bg1"/>
                </a:solidFill>
              </a:rPr>
              <a:t>Новоигирминское</a:t>
            </a:r>
            <a:r>
              <a:rPr lang="ru-RU" sz="1900" dirty="0">
                <a:solidFill>
                  <a:schemeClr val="bg1"/>
                </a:solidFill>
              </a:rPr>
              <a:t> МО</a:t>
            </a:r>
          </a:p>
        </p:txBody>
      </p:sp>
    </p:spTree>
    <p:extLst>
      <p:ext uri="{BB962C8B-B14F-4D97-AF65-F5344CB8AC3E}">
        <p14:creationId xmlns:p14="http://schemas.microsoft.com/office/powerpoint/2010/main" val="3199603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2307"/>
            <a:ext cx="10569221" cy="115196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Устройство освещения автодороги общего пользования местного значения протяженностью 1900 м по адресу: Подъезд к </a:t>
            </a:r>
            <a:r>
              <a:rPr lang="ru-RU" sz="4000" dirty="0" err="1">
                <a:solidFill>
                  <a:srgbClr val="00B050"/>
                </a:solidFill>
              </a:rPr>
              <a:t>р.п</a:t>
            </a:r>
            <a:r>
              <a:rPr lang="ru-RU" sz="4000" dirty="0">
                <a:solidFill>
                  <a:srgbClr val="00B050"/>
                </a:solidFill>
              </a:rPr>
              <a:t>. Новая Игирма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68" y="2121762"/>
            <a:ext cx="10396883" cy="40748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lnSpc>
                <a:spcPct val="170000"/>
              </a:lnSpc>
            </a:pPr>
            <a:r>
              <a:rPr lang="ru-RU" sz="1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2 230 000 рублей</a:t>
            </a:r>
          </a:p>
          <a:p>
            <a:pPr>
              <a:lnSpc>
                <a:spcPct val="170000"/>
              </a:lnSpc>
            </a:pPr>
            <a:r>
              <a:rPr lang="ru-RU" sz="1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 баллов</a:t>
            </a: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800" dirty="0" err="1">
                <a:solidFill>
                  <a:schemeClr val="bg1"/>
                </a:solidFill>
              </a:rPr>
              <a:t>Новоигирминское</a:t>
            </a:r>
            <a:r>
              <a:rPr lang="ru-RU" sz="3800" dirty="0">
                <a:solidFill>
                  <a:schemeClr val="bg1"/>
                </a:solidFill>
              </a:rPr>
              <a:t> МО</a:t>
            </a:r>
          </a:p>
        </p:txBody>
      </p:sp>
    </p:spTree>
    <p:extLst>
      <p:ext uri="{BB962C8B-B14F-4D97-AF65-F5344CB8AC3E}">
        <p14:creationId xmlns:p14="http://schemas.microsoft.com/office/powerpoint/2010/main" val="135155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5598"/>
            <a:ext cx="10569221" cy="1151965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00B050"/>
                </a:solidFill>
              </a:rPr>
              <a:t>Ремонт отдельных участков автодороги по ул. Промышленная от начала улицы в районе пожарной части до поворота на территорию ТЭЦ-16 (2-й этап)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4195361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2 200 000 рублей</a:t>
            </a:r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 балла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МО «</a:t>
            </a:r>
            <a:r>
              <a:rPr lang="ru-RU" sz="1800" dirty="0" err="1">
                <a:solidFill>
                  <a:schemeClr val="bg1"/>
                </a:solidFill>
              </a:rPr>
              <a:t>железногорск-илимское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гп</a:t>
            </a:r>
            <a:r>
              <a:rPr lang="ru-RU" sz="18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74109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4678"/>
            <a:ext cx="10569221" cy="1151965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00B050"/>
                </a:solidFill>
              </a:rPr>
              <a:t>Ремонт отдельных участков автодороги по ул. Транспортная от базы РЭС-1 до АЗС (2-й этап)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66656"/>
            <a:ext cx="10396883" cy="449210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2 200 000 рублей</a:t>
            </a:r>
          </a:p>
          <a:p>
            <a:pPr>
              <a:lnSpc>
                <a:spcPct val="170000"/>
              </a:lnSpc>
            </a:pPr>
            <a:r>
              <a:rPr lang="ru-RU" sz="6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 балла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1900" dirty="0">
                <a:solidFill>
                  <a:schemeClr val="bg1"/>
                </a:solidFill>
              </a:rPr>
              <a:t>МО «</a:t>
            </a:r>
            <a:r>
              <a:rPr lang="ru-RU" sz="1900" dirty="0" err="1">
                <a:solidFill>
                  <a:schemeClr val="bg1"/>
                </a:solidFill>
              </a:rPr>
              <a:t>железногорск-илимское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err="1">
                <a:solidFill>
                  <a:schemeClr val="bg1"/>
                </a:solidFill>
              </a:rPr>
              <a:t>гп</a:t>
            </a:r>
            <a:r>
              <a:rPr lang="ru-RU" sz="19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83281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7427"/>
            <a:ext cx="10569221" cy="12584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«экскурсионные маршруты на лестнице»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71851"/>
            <a:ext cx="10437920" cy="528221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Установка информационных щитов с исторической справкой о городе на лестнице, соединяющей сквер им. М.К.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Янгеля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стадион «горняк», устройство табличек с памятными датами становления и развития города, устройство перил вдоль лестницы</a:t>
            </a:r>
          </a:p>
          <a:p>
            <a:pPr>
              <a:lnSpc>
                <a:spcPct val="170000"/>
              </a:lnSpc>
            </a:pPr>
            <a:r>
              <a:rPr lang="ru-RU" sz="9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2 100 000 рублей</a:t>
            </a:r>
          </a:p>
          <a:p>
            <a:pPr>
              <a:lnSpc>
                <a:spcPct val="170000"/>
              </a:lnSpc>
            </a:pPr>
            <a:r>
              <a:rPr lang="ru-RU" sz="9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 балла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3800" dirty="0">
                <a:solidFill>
                  <a:schemeClr val="bg1"/>
                </a:solidFill>
              </a:rPr>
              <a:t>МО «</a:t>
            </a:r>
            <a:r>
              <a:rPr lang="ru-RU" sz="3800" dirty="0" err="1">
                <a:solidFill>
                  <a:schemeClr val="bg1"/>
                </a:solidFill>
              </a:rPr>
              <a:t>железногорск-илимское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гп</a:t>
            </a:r>
            <a:r>
              <a:rPr lang="ru-RU" sz="38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222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104"/>
            <a:ext cx="10569221" cy="146259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Благоустройство лесной зоны и лестницы в районе сквера им. М.К. </a:t>
            </a:r>
            <a:r>
              <a:rPr lang="ru-RU" sz="4400" dirty="0" err="1"/>
              <a:t>Янгеля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00831"/>
            <a:ext cx="10437920" cy="528221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и Установка в лесной зоне полигональной фигуры, малых архитектурных форм, урн, скамеек на лестнице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2 250 000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64 балла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900" dirty="0">
                <a:solidFill>
                  <a:schemeClr val="bg1"/>
                </a:solidFill>
              </a:rPr>
              <a:t>МО «</a:t>
            </a:r>
            <a:r>
              <a:rPr lang="ru-RU" sz="2900" dirty="0" err="1">
                <a:solidFill>
                  <a:schemeClr val="bg1"/>
                </a:solidFill>
              </a:rPr>
              <a:t>железногорск-илимское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гп</a:t>
            </a:r>
            <a:r>
              <a:rPr lang="ru-RU" sz="29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79472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6205"/>
            <a:ext cx="10569221" cy="1462596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"Победа начинается здесь"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01" y="1038687"/>
            <a:ext cx="10437920" cy="528221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Устройство мягкого покрытия на поле для мини-футбола, расположенного на корте в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мкр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Химки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2 230 000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63 балла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900" dirty="0" err="1">
                <a:solidFill>
                  <a:schemeClr val="bg1"/>
                </a:solidFill>
              </a:rPr>
              <a:t>Новоигирминское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мо</a:t>
            </a:r>
            <a:endParaRPr lang="ru-RU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88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23" y="33145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«свет для ярких побед!»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22" y="1420426"/>
            <a:ext cx="10396883" cy="510612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Замена окон в спортивном зале «Горняк»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2 355 000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108 баллов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300" dirty="0">
                <a:solidFill>
                  <a:schemeClr val="bg1"/>
                </a:solidFill>
              </a:rPr>
              <a:t>Мо «</a:t>
            </a:r>
            <a:r>
              <a:rPr lang="ru-RU" sz="2300" dirty="0" err="1">
                <a:solidFill>
                  <a:schemeClr val="bg1"/>
                </a:solidFill>
              </a:rPr>
              <a:t>нижнеилимский</a:t>
            </a:r>
            <a:r>
              <a:rPr lang="ru-RU" sz="2300" dirty="0">
                <a:solidFill>
                  <a:schemeClr val="bg1"/>
                </a:solidFill>
              </a:rPr>
              <a:t> район»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99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6205"/>
            <a:ext cx="10569221" cy="1462596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«центр притяжения"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01" y="1038687"/>
            <a:ext cx="10437920" cy="528221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и установка лавочек, урн, кашпо, цветников для благоустройства территории возле МУК «ИДЦ «Кедр»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450 000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 балл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900" dirty="0" err="1">
                <a:solidFill>
                  <a:schemeClr val="bg1"/>
                </a:solidFill>
              </a:rPr>
              <a:t>Хребтовское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мо</a:t>
            </a:r>
            <a:endParaRPr lang="ru-RU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6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7238"/>
            <a:ext cx="10569221" cy="1258497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Благоустройство придомовой территории многоквартирного дома по адресу: г. Железногорск-Илимский, 6А квартал, дом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5736"/>
            <a:ext cx="10437920" cy="46519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Частичный ремонт отмостки многоквартирного дома</a:t>
            </a:r>
          </a:p>
          <a:p>
            <a:pPr>
              <a:lnSpc>
                <a:spcPct val="170000"/>
              </a:lnSpc>
            </a:pPr>
            <a:r>
              <a:rPr lang="ru-RU" sz="7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465 862,10 рубля</a:t>
            </a:r>
          </a:p>
          <a:p>
            <a:pPr>
              <a:lnSpc>
                <a:spcPct val="170000"/>
              </a:lnSpc>
            </a:pPr>
            <a:r>
              <a:rPr lang="ru-RU" sz="7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44 балла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</a:rPr>
              <a:t>МО «</a:t>
            </a:r>
            <a:r>
              <a:rPr lang="ru-RU" sz="2600" dirty="0" err="1">
                <a:solidFill>
                  <a:schemeClr val="bg1"/>
                </a:solidFill>
              </a:rPr>
              <a:t>железногорск-илимское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dirty="0" err="1">
                <a:solidFill>
                  <a:schemeClr val="bg1"/>
                </a:solidFill>
              </a:rPr>
              <a:t>гп</a:t>
            </a:r>
            <a:r>
              <a:rPr lang="ru-RU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91446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23" y="33145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«Учебно-тренировочный тир «Орленок»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3415"/>
            <a:ext cx="10396883" cy="48463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оборудования для организации тира на базе 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мбу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«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ЦРТДиЮ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(стрелковые комплекты, пневматическое оружие, силуэтные мишени, лазерное оружие, движущиеся мишени «ростовые фигуры»)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1 950 000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104 балла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300" dirty="0">
                <a:solidFill>
                  <a:schemeClr val="bg1"/>
                </a:solidFill>
              </a:rPr>
              <a:t>Мо «</a:t>
            </a:r>
            <a:r>
              <a:rPr lang="ru-RU" sz="3300" dirty="0" err="1">
                <a:solidFill>
                  <a:schemeClr val="bg1"/>
                </a:solidFill>
              </a:rPr>
              <a:t>нижнеилимский</a:t>
            </a:r>
            <a:r>
              <a:rPr lang="ru-RU" sz="3300" dirty="0">
                <a:solidFill>
                  <a:schemeClr val="bg1"/>
                </a:solidFill>
              </a:rPr>
              <a:t> район»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0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6962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«школа наш дом, и всё красиво должно быть в нём»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7300"/>
            <a:ext cx="10650984" cy="382543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музыкального оборудования, мебели, мультимедийного проектора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для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новоилимской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школы</a:t>
            </a:r>
            <a:r>
              <a:rPr lang="ru-RU" sz="8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строительных материалов для обустройства школьного двора, центрального входа в здание школы и актового зала</a:t>
            </a:r>
          </a:p>
          <a:p>
            <a:pPr>
              <a:lnSpc>
                <a:spcPct val="170000"/>
              </a:lnSpc>
            </a:pPr>
            <a:r>
              <a:rPr lang="ru-RU" sz="1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2 132 384 рублей</a:t>
            </a:r>
          </a:p>
          <a:p>
            <a:pPr>
              <a:lnSpc>
                <a:spcPct val="170000"/>
              </a:lnSpc>
            </a:pPr>
            <a:r>
              <a:rPr lang="ru-RU" sz="1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103 балла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7200" dirty="0">
                <a:solidFill>
                  <a:schemeClr val="bg1"/>
                </a:solidFill>
              </a:rPr>
              <a:t>Мо «</a:t>
            </a:r>
            <a:r>
              <a:rPr lang="ru-RU" sz="7200" dirty="0" err="1">
                <a:solidFill>
                  <a:schemeClr val="bg1"/>
                </a:solidFill>
              </a:rPr>
              <a:t>нижнеилимский</a:t>
            </a:r>
            <a:r>
              <a:rPr lang="ru-RU" sz="7200" dirty="0">
                <a:solidFill>
                  <a:schemeClr val="bg1"/>
                </a:solidFill>
              </a:rPr>
              <a:t> район»</a:t>
            </a:r>
          </a:p>
        </p:txBody>
      </p:sp>
    </p:spTree>
    <p:extLst>
      <p:ext uri="{BB962C8B-B14F-4D97-AF65-F5344CB8AC3E}">
        <p14:creationId xmlns:p14="http://schemas.microsoft.com/office/powerpoint/2010/main" val="1131981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23" y="33145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</a:t>
            </a:r>
            <a:r>
              <a:rPr lang="ru-RU">
                <a:solidFill>
                  <a:srgbClr val="00B050"/>
                </a:solidFill>
              </a:rPr>
              <a:t>Гора «западная</a:t>
            </a:r>
            <a:r>
              <a:rPr lang="ru-RU" dirty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22" y="1154097"/>
            <a:ext cx="10396883" cy="537245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горнолыжного и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сноубордического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снаряжения,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сноутюбов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горнолыжной базы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2 300 000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102 балла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600" dirty="0">
                <a:solidFill>
                  <a:schemeClr val="bg1"/>
                </a:solidFill>
              </a:rPr>
              <a:t>Мо «</a:t>
            </a:r>
            <a:r>
              <a:rPr lang="ru-RU" sz="2600" dirty="0" err="1">
                <a:solidFill>
                  <a:schemeClr val="bg1"/>
                </a:solidFill>
              </a:rPr>
              <a:t>нижнеилимский</a:t>
            </a:r>
            <a:r>
              <a:rPr lang="ru-RU" sz="2600" dirty="0">
                <a:solidFill>
                  <a:schemeClr val="bg1"/>
                </a:solidFill>
              </a:rPr>
              <a:t> район»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03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23" y="33145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«культуре быть, глубинке жить!»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3415"/>
            <a:ext cx="10396883" cy="48463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музыкального и игрового оборудования для мук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кдц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орфей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(цифровое пианино, надувная уличная сцена, аттракционы для проведения мероприятий, ростовая кукла,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аэромен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1 998 214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101 балл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300" dirty="0" err="1">
                <a:solidFill>
                  <a:schemeClr val="bg1"/>
                </a:solidFill>
              </a:rPr>
              <a:t>Рудногорское</a:t>
            </a:r>
            <a:r>
              <a:rPr lang="ru-RU" sz="3300" dirty="0">
                <a:solidFill>
                  <a:schemeClr val="bg1"/>
                </a:solidFill>
              </a:rPr>
              <a:t> </a:t>
            </a:r>
            <a:r>
              <a:rPr lang="ru-RU" sz="3300" dirty="0" err="1">
                <a:solidFill>
                  <a:schemeClr val="bg1"/>
                </a:solidFill>
              </a:rPr>
              <a:t>мо</a:t>
            </a:r>
            <a:endParaRPr lang="ru-RU" sz="3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1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54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«секция </a:t>
            </a:r>
            <a:r>
              <a:rPr lang="ru-RU" dirty="0" err="1">
                <a:solidFill>
                  <a:srgbClr val="00B050"/>
                </a:solidFill>
              </a:rPr>
              <a:t>автомотокросса</a:t>
            </a:r>
            <a:r>
              <a:rPr lang="ru-RU" dirty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56444"/>
            <a:ext cx="10396883" cy="527333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мототехники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защитной экипировки для организации секции мотокросса</a:t>
            </a:r>
            <a:r>
              <a:rPr lang="en-U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базе 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мбу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«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ЦРТДиЮ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2 355 000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балл</a:t>
            </a:r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600" dirty="0">
                <a:solidFill>
                  <a:schemeClr val="bg1"/>
                </a:solidFill>
              </a:rPr>
              <a:t>Мо «</a:t>
            </a:r>
            <a:r>
              <a:rPr lang="ru-RU" sz="2600" dirty="0" err="1">
                <a:solidFill>
                  <a:schemeClr val="bg1"/>
                </a:solidFill>
              </a:rPr>
              <a:t>нижнеилимский</a:t>
            </a:r>
            <a:r>
              <a:rPr lang="ru-RU" sz="2600" dirty="0">
                <a:solidFill>
                  <a:schemeClr val="bg1"/>
                </a:solidFill>
              </a:rPr>
              <a:t> район»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31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23" y="33145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«чистая тропинка»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3415"/>
            <a:ext cx="10396883" cy="48463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и укладка пустотных плит по основным пешеходным маршрутам на территории п. </a:t>
            </a:r>
            <a:r>
              <a:rPr lang="ru-RU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соцгородок</a:t>
            </a:r>
            <a:endParaRPr lang="ru-RU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2 300 000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96 баллов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900" dirty="0" err="1">
                <a:solidFill>
                  <a:schemeClr val="bg1"/>
                </a:solidFill>
              </a:rPr>
              <a:t>соцгородское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мо</a:t>
            </a:r>
            <a:endParaRPr lang="ru-RU" sz="29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9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721FA-12F5-4C54-8385-EB8EA88C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745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«воздушная культура»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46CC3-B6C2-46FE-BD37-07888A1D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8485"/>
            <a:ext cx="10500064" cy="524670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>
              <a:lnSpc>
                <a:spcPct val="170000"/>
              </a:lnSpc>
            </a:pP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музыкального, светового и игрового оборудования (надувная уличная сцена, аттракционы для проведения мероприятий, гигантский дартс</a:t>
            </a:r>
            <a:r>
              <a:rPr lang="en-U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ростовые куклы, генератор мыльных пузырей, генератор дыма)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2 355 000 рублей</a:t>
            </a:r>
          </a:p>
          <a:p>
            <a:pPr>
              <a:lnSpc>
                <a:spcPct val="170000"/>
              </a:lnSpc>
            </a:pPr>
            <a:r>
              <a:rPr lang="ru-RU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94 балла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3300" dirty="0">
                <a:solidFill>
                  <a:schemeClr val="bg1"/>
                </a:solidFill>
              </a:rPr>
              <a:t>Мо «</a:t>
            </a:r>
            <a:r>
              <a:rPr lang="ru-RU" sz="3300" dirty="0" err="1">
                <a:solidFill>
                  <a:schemeClr val="bg1"/>
                </a:solidFill>
              </a:rPr>
              <a:t>нижнеилимский</a:t>
            </a:r>
            <a:r>
              <a:rPr lang="ru-RU" sz="3300" dirty="0">
                <a:solidFill>
                  <a:schemeClr val="bg1"/>
                </a:solidFill>
              </a:rPr>
              <a:t> район»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4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3.xml><?xml version="1.0" encoding="utf-8"?>
<a:theme xmlns:a="http://schemas.openxmlformats.org/drawingml/2006/main" name="2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956</TotalTime>
  <Words>733</Words>
  <Application>Microsoft Office PowerPoint</Application>
  <PresentationFormat>Широкоэкранный</PresentationFormat>
  <Paragraphs>128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Impact</vt:lpstr>
      <vt:lpstr>Главное мероприятие</vt:lpstr>
      <vt:lpstr>1_Главное мероприятие</vt:lpstr>
      <vt:lpstr>2_Главное мероприятие</vt:lpstr>
      <vt:lpstr>  Конкурсный отбор инициативных проектов  “Есть решение” </vt:lpstr>
      <vt:lpstr>«свет для ярких побед!»</vt:lpstr>
      <vt:lpstr>«Учебно-тренировочный тир «Орленок»</vt:lpstr>
      <vt:lpstr>«школа наш дом, и всё красиво должно быть в нём»</vt:lpstr>
      <vt:lpstr>«Гора «западная»</vt:lpstr>
      <vt:lpstr>«культуре быть, глубинке жить!»</vt:lpstr>
      <vt:lpstr>«секция автомотокросса»</vt:lpstr>
      <vt:lpstr>«чистая тропинка»</vt:lpstr>
      <vt:lpstr>«воздушная культура»</vt:lpstr>
      <vt:lpstr>Ремонт сетей теплоснабжения в  п. Речушка</vt:lpstr>
      <vt:lpstr>«Доброе пространство для детей и молодежи МБУ ДО "Центр творческого развития и гуманитарного образования" п. Новая Игирма Нижнеилимского района»</vt:lpstr>
      <vt:lpstr>«Дом, в котором живёт праздник»</vt:lpstr>
      <vt:lpstr>Ремонт автомобильной дороги ул. Волгоградская, рп. Новая Игирма, Иркутская область</vt:lpstr>
      <vt:lpstr>Устройство освещения автодороги общего пользования местного значения протяженностью 1900 м по адресу: Подъезд к р.п. Новая Игирма</vt:lpstr>
      <vt:lpstr>Ремонт отдельных участков автодороги по ул. Промышленная от начала улицы в районе пожарной части до поворота на территорию ТЭЦ-16 (2-й этап)</vt:lpstr>
      <vt:lpstr>Ремонт отдельных участков автодороги по ул. Транспортная от базы РЭС-1 до АЗС (2-й этап)</vt:lpstr>
      <vt:lpstr>«экскурсионные маршруты на лестнице»</vt:lpstr>
      <vt:lpstr>Благоустройство лесной зоны и лестницы в районе сквера им. М.К. Янгеля</vt:lpstr>
      <vt:lpstr>"Победа начинается здесь"</vt:lpstr>
      <vt:lpstr>«центр притяжения"</vt:lpstr>
      <vt:lpstr>Благоустройство придомовой территории многоквартирного дома по адресу: г. Железногорск-Илимский, 6А квартал, дом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инициативных проектов и т.д.</dc:title>
  <dc:creator>User</dc:creator>
  <cp:lastModifiedBy>User</cp:lastModifiedBy>
  <cp:revision>133</cp:revision>
  <dcterms:created xsi:type="dcterms:W3CDTF">2022-10-19T04:39:25Z</dcterms:created>
  <dcterms:modified xsi:type="dcterms:W3CDTF">2023-09-28T07:07:15Z</dcterms:modified>
</cp:coreProperties>
</file>